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59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5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111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0448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867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500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530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487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643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35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87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362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809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950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23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06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02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7BA5602-E980-4746-A305-60CD8D5D768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A4778-3ACB-4C51-AA60-193669EF3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714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24622-3D1F-80FA-4972-1D633670B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329" y="385481"/>
            <a:ext cx="9810285" cy="6104965"/>
          </a:xfrm>
        </p:spPr>
        <p:txBody>
          <a:bodyPr>
            <a:normAutofit/>
          </a:bodyPr>
          <a:lstStyle/>
          <a:p>
            <a:r>
              <a:rPr lang="en-US" sz="10000" dirty="0">
                <a:solidFill>
                  <a:schemeClr val="tx1"/>
                </a:solidFill>
              </a:rPr>
              <a:t>         </a:t>
            </a:r>
            <a:r>
              <a:rPr lang="en-US" sz="8000" dirty="0">
                <a:solidFill>
                  <a:schemeClr val="tx1"/>
                </a:solidFill>
              </a:rPr>
              <a:t>COLOR</a:t>
            </a:r>
          </a:p>
          <a:p>
            <a:r>
              <a:rPr lang="en-US" sz="8000" dirty="0">
                <a:solidFill>
                  <a:schemeClr val="tx1"/>
                </a:solidFill>
              </a:rPr>
              <a:t>          DETECTION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TEAM:</a:t>
            </a:r>
          </a:p>
          <a:p>
            <a:r>
              <a:rPr lang="en-IN" dirty="0">
                <a:solidFill>
                  <a:schemeClr val="tx1"/>
                </a:solidFill>
              </a:rPr>
              <a:t>ABHISHEK SINGH  (RA2011026010098)</a:t>
            </a:r>
          </a:p>
          <a:p>
            <a:r>
              <a:rPr lang="en-IN" dirty="0">
                <a:solidFill>
                  <a:schemeClr val="tx1"/>
                </a:solidFill>
              </a:rPr>
              <a:t>KESHAV HANDA   (RA2011026010088)</a:t>
            </a:r>
          </a:p>
          <a:p>
            <a:r>
              <a:rPr lang="en-IN" dirty="0">
                <a:solidFill>
                  <a:schemeClr val="tx1"/>
                </a:solidFill>
              </a:rPr>
              <a:t>SECTION  :  Q1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image1.jpeg">
            <a:extLst>
              <a:ext uri="{FF2B5EF4-FFF2-40B4-BE49-F238E27FC236}">
                <a16:creationId xmlns:a16="http://schemas.microsoft.com/office/drawing/2014/main" id="{9F51BB56-8882-F430-1CE5-741AF322C35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012" y="256298"/>
            <a:ext cx="2438400" cy="8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03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80B9-4924-A8AD-8F2D-1989E221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 3  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2AFB25-C7AC-FB75-F307-5157AAC08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330251"/>
            <a:ext cx="8453065" cy="5419709"/>
          </a:xfrm>
        </p:spPr>
      </p:pic>
    </p:spTree>
    <p:extLst>
      <p:ext uri="{BB962C8B-B14F-4D97-AF65-F5344CB8AC3E}">
        <p14:creationId xmlns:p14="http://schemas.microsoft.com/office/powerpoint/2010/main" val="15940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F2B5-C904-9850-89F7-1DB18FAE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D983B-3E67-58B5-1E75-A4BB261E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853248"/>
            <a:ext cx="9404723" cy="43951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Computer Vision </a:t>
            </a:r>
            <a:r>
              <a:rPr lang="en-US" sz="2500" dirty="0"/>
              <a:t>– Color detection is the basic and important step for proceeding in computer vision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Object Segregation </a:t>
            </a:r>
            <a:r>
              <a:rPr lang="en-US" sz="2500" dirty="0"/>
              <a:t>– An object can be segregated (separated) on the basis of its color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Object Tracking </a:t>
            </a:r>
            <a:r>
              <a:rPr lang="en-US" sz="2500" dirty="0"/>
              <a:t>– A moving object can be tracked on the basis of its color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363463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CF58E-D7ED-7716-9ED7-F538798DE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18" y="179294"/>
            <a:ext cx="9673335" cy="6069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/>
              <a:t>    </a:t>
            </a:r>
          </a:p>
          <a:p>
            <a:pPr marL="0" indent="0">
              <a:buNone/>
            </a:pPr>
            <a:r>
              <a:rPr lang="en-US" sz="10000" dirty="0"/>
              <a:t>    THANK YOU</a:t>
            </a:r>
            <a:endParaRPr lang="en-IN" sz="10000" dirty="0"/>
          </a:p>
        </p:txBody>
      </p:sp>
    </p:spTree>
    <p:extLst>
      <p:ext uri="{BB962C8B-B14F-4D97-AF65-F5344CB8AC3E}">
        <p14:creationId xmlns:p14="http://schemas.microsoft.com/office/powerpoint/2010/main" val="3390903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1C3E-2E90-2F94-213A-78340BD0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IMPLEMENTATION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B3ABD-DD80-4060-56CE-B14DD0908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1 </a:t>
            </a:r>
            <a:r>
              <a:rPr lang="en-US" dirty="0"/>
              <a:t>:   </a:t>
            </a:r>
            <a:r>
              <a:rPr lang="en-US" sz="2200" b="1" dirty="0">
                <a:latin typeface="sohne"/>
              </a:rPr>
              <a:t>I</a:t>
            </a:r>
            <a:r>
              <a:rPr lang="en-US" sz="2200" b="1" i="0" dirty="0">
                <a:effectLst/>
                <a:latin typeface="sohne"/>
              </a:rPr>
              <a:t>mporting required package and load the image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Georgia" panose="02040502050405020303" pitchFamily="18" charset="0"/>
              </a:rPr>
              <a:t>We are using </a:t>
            </a:r>
            <a:r>
              <a:rPr lang="en-US" b="0" i="0" dirty="0" err="1">
                <a:effectLst/>
                <a:latin typeface="Georgia" panose="02040502050405020303" pitchFamily="18" charset="0"/>
              </a:rPr>
              <a:t>argparse</a:t>
            </a:r>
            <a:r>
              <a:rPr lang="en-US" b="0" i="0" dirty="0">
                <a:effectLst/>
                <a:latin typeface="Georgia" panose="02040502050405020303" pitchFamily="18" charset="0"/>
              </a:rPr>
              <a:t> library to create an argument parser. We can directly give an image path from the command prompt  : </a:t>
            </a:r>
          </a:p>
          <a:p>
            <a:pPr marL="0" indent="0">
              <a:buNone/>
            </a:pPr>
            <a:endParaRPr lang="en-US" b="1" i="0" dirty="0">
              <a:effectLst/>
              <a:latin typeface="sohne"/>
            </a:endParaRPr>
          </a:p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AA8768-1943-30B7-23A3-BBFB523F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04" y="3316941"/>
            <a:ext cx="7732578" cy="28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2CFA6-A92F-CD4E-E056-E26C17E8D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66" y="161366"/>
            <a:ext cx="9888488" cy="608703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2 </a:t>
            </a:r>
            <a:r>
              <a:rPr lang="en-US" dirty="0"/>
              <a:t> :   </a:t>
            </a:r>
            <a:r>
              <a:rPr lang="en-US" sz="2200" b="1" i="0" dirty="0">
                <a:effectLst/>
                <a:latin typeface="sohne"/>
              </a:rPr>
              <a:t>we read the CSV file with pandas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source-serif-pro"/>
              </a:rPr>
              <a:t>The pandas library is very useful when we need to perform various operations on data files    like CSV. </a:t>
            </a:r>
            <a:r>
              <a:rPr lang="en-US" sz="2000" b="0" i="0" dirty="0" err="1">
                <a:effectLst/>
                <a:latin typeface="source-serif-pro"/>
              </a:rPr>
              <a:t>pd.read_csv</a:t>
            </a:r>
            <a:r>
              <a:rPr lang="en-US" sz="2000" b="0" i="0" dirty="0">
                <a:effectLst/>
                <a:latin typeface="source-serif-pro"/>
              </a:rPr>
              <a:t>() reads the CSV file and loads it into the pandas </a:t>
            </a:r>
            <a:r>
              <a:rPr lang="en-US" sz="2000" b="0" i="0" dirty="0" err="1">
                <a:effectLst/>
                <a:latin typeface="source-serif-pro"/>
              </a:rPr>
              <a:t>DataFrame</a:t>
            </a:r>
            <a:r>
              <a:rPr lang="en-US" sz="2000" b="0" i="0" dirty="0">
                <a:effectLst/>
                <a:latin typeface="source-serif-pro"/>
              </a:rPr>
              <a:t>. We have assigned each column with a name for easy accessing.</a:t>
            </a:r>
          </a:p>
          <a:p>
            <a:pPr marL="0" indent="0">
              <a:buNone/>
            </a:pPr>
            <a:endParaRPr lang="en-US" sz="2000" b="0" i="0" dirty="0">
              <a:effectLst/>
              <a:latin typeface="source-serif-pro"/>
            </a:endParaRPr>
          </a:p>
          <a:p>
            <a:pPr marL="0" indent="0">
              <a:buNone/>
            </a:pPr>
            <a:endParaRPr lang="en-US" dirty="0">
              <a:latin typeface="source-serif-pro"/>
            </a:endParaRPr>
          </a:p>
          <a:p>
            <a:pPr marL="0" indent="0">
              <a:buNone/>
            </a:pPr>
            <a:endParaRPr lang="en-US" sz="2200" b="1" i="0" dirty="0">
              <a:effectLst/>
              <a:latin typeface="source-serif-pro"/>
            </a:endParaRPr>
          </a:p>
          <a:p>
            <a:pPr marL="0" indent="0">
              <a:buNone/>
            </a:pPr>
            <a:endParaRPr lang="en-US" sz="2200" b="1" dirty="0">
              <a:latin typeface="source-serif-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sohne"/>
              </a:rPr>
              <a:t>STEP 3  :  </a:t>
            </a:r>
            <a:r>
              <a:rPr lang="en-US" sz="2200" b="1" i="0" dirty="0">
                <a:effectLst/>
                <a:latin typeface="sohne"/>
              </a:rPr>
              <a:t>Set a mouse callback event on a window</a:t>
            </a:r>
          </a:p>
          <a:p>
            <a:pPr marL="0" indent="0">
              <a:buNone/>
            </a:pPr>
            <a:endParaRPr lang="en-US" sz="2200" i="0" dirty="0">
              <a:effectLst/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D37E0-F41C-D576-12DD-41B230C8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99" y="1756592"/>
            <a:ext cx="10212999" cy="156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D81F7-4AA2-4C12-7721-E8E454E9E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98" y="3917576"/>
            <a:ext cx="10212999" cy="17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9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3D23D-DD1E-B2FE-94F5-678C1949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8" y="80682"/>
            <a:ext cx="9978135" cy="61677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4  :   </a:t>
            </a:r>
            <a:r>
              <a:rPr lang="en-IN" sz="2200" b="1" i="0" dirty="0">
                <a:effectLst/>
                <a:latin typeface="sohne"/>
              </a:rPr>
              <a:t>Create the </a:t>
            </a:r>
            <a:r>
              <a:rPr lang="en-IN" sz="2200" b="1" i="0" dirty="0" err="1">
                <a:effectLst/>
                <a:latin typeface="sohne"/>
              </a:rPr>
              <a:t>draw_function</a:t>
            </a:r>
            <a:endParaRPr lang="en-IN" sz="2200" b="1" i="0" dirty="0">
              <a:effectLst/>
              <a:latin typeface="sohne"/>
            </a:endParaRP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 </a:t>
            </a:r>
            <a:r>
              <a:rPr lang="en-US" b="0" i="0" dirty="0">
                <a:effectLst/>
                <a:latin typeface="source-serif-pro"/>
              </a:rPr>
              <a:t>It will calculate the </a:t>
            </a:r>
            <a:r>
              <a:rPr lang="en-US" b="0" i="0" dirty="0" err="1">
                <a:effectLst/>
                <a:latin typeface="source-serif-pro"/>
              </a:rPr>
              <a:t>rgb</a:t>
            </a:r>
            <a:r>
              <a:rPr lang="en-US" b="0" i="0" dirty="0">
                <a:effectLst/>
                <a:latin typeface="source-serif-pro"/>
              </a:rPr>
              <a:t> values of the pixel which we double click. The function parameters have the event name, (</a:t>
            </a:r>
            <a:r>
              <a:rPr lang="en-US" b="0" i="0" dirty="0" err="1">
                <a:effectLst/>
                <a:latin typeface="source-serif-pro"/>
              </a:rPr>
              <a:t>x,y</a:t>
            </a:r>
            <a:r>
              <a:rPr lang="en-US" b="0" i="0" dirty="0">
                <a:effectLst/>
                <a:latin typeface="source-serif-pro"/>
              </a:rPr>
              <a:t>) coordinates of the mouse position, etc. In the function, we check if the event is double-clicked then we calculate and set the </a:t>
            </a:r>
            <a:r>
              <a:rPr lang="en-US" b="0" i="0" dirty="0" err="1">
                <a:effectLst/>
                <a:latin typeface="source-serif-pro"/>
              </a:rPr>
              <a:t>r,g,b</a:t>
            </a:r>
            <a:r>
              <a:rPr lang="en-US" b="0" i="0" dirty="0">
                <a:effectLst/>
                <a:latin typeface="source-serif-pro"/>
              </a:rPr>
              <a:t> values along with </a:t>
            </a:r>
            <a:r>
              <a:rPr lang="en-US" b="0" i="0" dirty="0" err="1">
                <a:effectLst/>
                <a:latin typeface="source-serif-pro"/>
              </a:rPr>
              <a:t>x,y</a:t>
            </a:r>
            <a:r>
              <a:rPr lang="en-US" b="0" i="0" dirty="0">
                <a:effectLst/>
                <a:latin typeface="source-serif-pro"/>
              </a:rPr>
              <a:t> positions of the mouse.</a:t>
            </a:r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2DDFA-1B52-B8A3-570C-9402A315E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" y="2721375"/>
            <a:ext cx="9978134" cy="30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91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0537-7D42-B5F8-9863-400F12902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12" y="107576"/>
            <a:ext cx="9951241" cy="61408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5  :  </a:t>
            </a:r>
            <a:r>
              <a:rPr lang="en-US" sz="2200" b="1" i="0" dirty="0">
                <a:effectLst/>
                <a:latin typeface="sohne"/>
              </a:rPr>
              <a:t>Calculate distance to get color name</a:t>
            </a:r>
          </a:p>
          <a:p>
            <a:pPr marL="0" indent="0" algn="l">
              <a:buNone/>
            </a:pPr>
            <a:endParaRPr lang="en-US" sz="2000" b="0" i="0" dirty="0">
              <a:effectLst/>
              <a:latin typeface="source-serif-pro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latin typeface="source-serif-pro"/>
              </a:rPr>
              <a:t>We have the </a:t>
            </a:r>
            <a:r>
              <a:rPr lang="en-US" sz="2000" b="0" i="0" dirty="0" err="1">
                <a:effectLst/>
                <a:latin typeface="source-serif-pro"/>
              </a:rPr>
              <a:t>r,g</a:t>
            </a:r>
            <a:r>
              <a:rPr lang="en-US" sz="2000" b="0" i="0" dirty="0">
                <a:effectLst/>
                <a:latin typeface="source-serif-pro"/>
              </a:rPr>
              <a:t> and b values. Now, we need another function which will return us the color name from RGB values. To get the color name, we calculate a distance(d) which tells us how close we are to color and choose the one having minimum distance.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latin typeface="source-serif-pro"/>
              </a:rPr>
              <a:t>Our distance is calculated by this formula:</a:t>
            </a:r>
          </a:p>
          <a:p>
            <a:pPr marL="0" indent="0" algn="l">
              <a:buNone/>
            </a:pPr>
            <a:r>
              <a:rPr lang="en-US" sz="2000" b="0" i="1" dirty="0">
                <a:effectLst/>
                <a:latin typeface="source-serif-pro"/>
              </a:rPr>
              <a:t>d = abs(Red — </a:t>
            </a:r>
            <a:r>
              <a:rPr lang="en-US" sz="2000" b="0" i="1" dirty="0" err="1">
                <a:effectLst/>
                <a:latin typeface="source-serif-pro"/>
              </a:rPr>
              <a:t>ithRedColor</a:t>
            </a:r>
            <a:r>
              <a:rPr lang="en-US" sz="2000" b="0" i="1" dirty="0">
                <a:effectLst/>
                <a:latin typeface="source-serif-pro"/>
              </a:rPr>
              <a:t>) + (Green — </a:t>
            </a:r>
            <a:r>
              <a:rPr lang="en-US" sz="2000" b="0" i="1" dirty="0" err="1">
                <a:effectLst/>
                <a:latin typeface="source-serif-pro"/>
              </a:rPr>
              <a:t>ithGreenColor</a:t>
            </a:r>
            <a:r>
              <a:rPr lang="en-US" sz="2000" b="0" i="1" dirty="0">
                <a:effectLst/>
                <a:latin typeface="source-serif-pro"/>
              </a:rPr>
              <a:t>) + (Blue — </a:t>
            </a:r>
            <a:r>
              <a:rPr lang="en-US" sz="2000" b="0" i="1" dirty="0" err="1">
                <a:effectLst/>
                <a:latin typeface="source-serif-pro"/>
              </a:rPr>
              <a:t>ithBlueColor</a:t>
            </a:r>
            <a:r>
              <a:rPr lang="en-US" sz="2000" b="0" i="1" dirty="0">
                <a:effectLst/>
                <a:latin typeface="source-serif-pro"/>
              </a:rPr>
              <a:t>)</a:t>
            </a:r>
            <a:endParaRPr lang="en-US" sz="2000" b="0" i="0" dirty="0">
              <a:effectLst/>
              <a:latin typeface="source-serif-pro"/>
            </a:endParaRPr>
          </a:p>
          <a:p>
            <a:pPr marL="0" indent="0">
              <a:buNone/>
            </a:pPr>
            <a:endParaRPr lang="en-US" sz="2200" b="1" i="0" dirty="0">
              <a:effectLst/>
              <a:latin typeface="so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101AF-2A9F-9995-ACBD-40D10B6F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3263065"/>
            <a:ext cx="11748692" cy="26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6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B8F37-3FAE-6004-0964-680D9F757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718"/>
            <a:ext cx="10049853" cy="617668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6  : </a:t>
            </a:r>
            <a:r>
              <a:rPr lang="en-US" sz="2200" b="1" i="0" dirty="0">
                <a:effectLst/>
                <a:latin typeface="sohne"/>
              </a:rPr>
              <a:t>Display image on the window And Run The Code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source-serif-pro"/>
              </a:rPr>
              <a:t>Whenever a double click event occurs, it will update the color name and RGB values on the window.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source-serif-pro"/>
              </a:rPr>
              <a:t>Using the cv2.imshow() function, we draw the image on the window. When the user double clicks the window, we draw a rectangle and get the color name to draw text on the window using cv2.rectangle and cv2.putText() functions.</a:t>
            </a:r>
          </a:p>
          <a:p>
            <a:pPr marL="0" indent="0">
              <a:buNone/>
            </a:pPr>
            <a:r>
              <a:rPr lang="en-US" b="1" dirty="0"/>
              <a:t>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FD2E7-267E-EEB3-0E53-85B887CD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5" y="2283843"/>
            <a:ext cx="10191497" cy="443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04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7A82D-DAA8-4B91-A91B-F533A81B9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" y="0"/>
            <a:ext cx="12084424" cy="6858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Whole code    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8CD84-A291-D55F-E389-CB74C23D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919" y="0"/>
            <a:ext cx="4654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4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92A5-B077-672A-4244-A5E628C3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 1  :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453267-BBE1-1CFF-CAA4-756E019A8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094" y="1326252"/>
            <a:ext cx="8157882" cy="5287216"/>
          </a:xfrm>
        </p:spPr>
      </p:pic>
    </p:spTree>
    <p:extLst>
      <p:ext uri="{BB962C8B-B14F-4D97-AF65-F5344CB8AC3E}">
        <p14:creationId xmlns:p14="http://schemas.microsoft.com/office/powerpoint/2010/main" val="1094147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8384-533C-28EE-2454-65F3ABA90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  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AF404E-1B05-B63B-9EFD-77E2AAA14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72068"/>
            <a:ext cx="8040689" cy="5229260"/>
          </a:xfrm>
        </p:spPr>
      </p:pic>
    </p:spTree>
    <p:extLst>
      <p:ext uri="{BB962C8B-B14F-4D97-AF65-F5344CB8AC3E}">
        <p14:creationId xmlns:p14="http://schemas.microsoft.com/office/powerpoint/2010/main" val="4210533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</TotalTime>
  <Words>446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Century Gothic</vt:lpstr>
      <vt:lpstr>Georgia</vt:lpstr>
      <vt:lpstr>sohne</vt:lpstr>
      <vt:lpstr>source-serif-pro</vt:lpstr>
      <vt:lpstr>Wingdings 3</vt:lpstr>
      <vt:lpstr>Ion</vt:lpstr>
      <vt:lpstr>PowerPoint Presentation</vt:lpstr>
      <vt:lpstr>         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 1  : </vt:lpstr>
      <vt:lpstr>RESULT 2   :</vt:lpstr>
      <vt:lpstr>RESULT  3   :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Singh</dc:creator>
  <cp:lastModifiedBy>Abhishek Singh</cp:lastModifiedBy>
  <cp:revision>1</cp:revision>
  <dcterms:created xsi:type="dcterms:W3CDTF">2022-11-14T20:20:29Z</dcterms:created>
  <dcterms:modified xsi:type="dcterms:W3CDTF">2022-11-14T21:33:55Z</dcterms:modified>
</cp:coreProperties>
</file>